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0AF3CC-6558-4969-AFA9-2E4AE6982124}" type="datetimeFigureOut">
              <a:rPr lang="en-GB" smtClean="0"/>
              <a:t>15/10/2013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A6A867-A438-4E49-A541-121C429AFBAB}" type="slidenum">
              <a:rPr lang="en-GB" smtClean="0"/>
              <a:t>‹#›</a:t>
            </a:fld>
            <a:endParaRPr lang="en-GB"/>
          </a:p>
        </p:txBody>
      </p:sp>
    </p:spTree>
    <p:extLst>
      <p:ext uri="{BB962C8B-B14F-4D97-AF65-F5344CB8AC3E}">
        <p14:creationId xmlns:p14="http://schemas.microsoft.com/office/powerpoint/2010/main" val="3842707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0AF3CC-6558-4969-AFA9-2E4AE6982124}" type="datetimeFigureOut">
              <a:rPr lang="en-GB" smtClean="0"/>
              <a:t>15/10/2013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A6A867-A438-4E49-A541-121C429AFBAB}" type="slidenum">
              <a:rPr lang="en-GB" smtClean="0"/>
              <a:t>‹#›</a:t>
            </a:fld>
            <a:endParaRPr lang="en-GB"/>
          </a:p>
        </p:txBody>
      </p:sp>
    </p:spTree>
    <p:extLst>
      <p:ext uri="{BB962C8B-B14F-4D97-AF65-F5344CB8AC3E}">
        <p14:creationId xmlns:p14="http://schemas.microsoft.com/office/powerpoint/2010/main" val="3666958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0AF3CC-6558-4969-AFA9-2E4AE6982124}" type="datetimeFigureOut">
              <a:rPr lang="en-GB" smtClean="0"/>
              <a:t>15/10/2013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A6A867-A438-4E49-A541-121C429AFBAB}" type="slidenum">
              <a:rPr lang="en-GB" smtClean="0"/>
              <a:t>‹#›</a:t>
            </a:fld>
            <a:endParaRPr lang="en-GB"/>
          </a:p>
        </p:txBody>
      </p:sp>
    </p:spTree>
    <p:extLst>
      <p:ext uri="{BB962C8B-B14F-4D97-AF65-F5344CB8AC3E}">
        <p14:creationId xmlns:p14="http://schemas.microsoft.com/office/powerpoint/2010/main" val="350588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0AF3CC-6558-4969-AFA9-2E4AE6982124}" type="datetimeFigureOut">
              <a:rPr lang="en-GB" smtClean="0"/>
              <a:t>15/10/2013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A6A867-A438-4E49-A541-121C429AFBAB}" type="slidenum">
              <a:rPr lang="en-GB" smtClean="0"/>
              <a:t>‹#›</a:t>
            </a:fld>
            <a:endParaRPr lang="en-GB"/>
          </a:p>
        </p:txBody>
      </p:sp>
    </p:spTree>
    <p:extLst>
      <p:ext uri="{BB962C8B-B14F-4D97-AF65-F5344CB8AC3E}">
        <p14:creationId xmlns:p14="http://schemas.microsoft.com/office/powerpoint/2010/main" val="854710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0AF3CC-6558-4969-AFA9-2E4AE6982124}" type="datetimeFigureOut">
              <a:rPr lang="en-GB" smtClean="0"/>
              <a:t>15/10/2013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A6A867-A438-4E49-A541-121C429AFBAB}" type="slidenum">
              <a:rPr lang="en-GB" smtClean="0"/>
              <a:t>‹#›</a:t>
            </a:fld>
            <a:endParaRPr lang="en-GB"/>
          </a:p>
        </p:txBody>
      </p:sp>
    </p:spTree>
    <p:extLst>
      <p:ext uri="{BB962C8B-B14F-4D97-AF65-F5344CB8AC3E}">
        <p14:creationId xmlns:p14="http://schemas.microsoft.com/office/powerpoint/2010/main" val="3509457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0AF3CC-6558-4969-AFA9-2E4AE6982124}" type="datetimeFigureOut">
              <a:rPr lang="en-GB" smtClean="0"/>
              <a:t>15/10/2013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A6A867-A438-4E49-A541-121C429AFBAB}" type="slidenum">
              <a:rPr lang="en-GB" smtClean="0"/>
              <a:t>‹#›</a:t>
            </a:fld>
            <a:endParaRPr lang="en-GB"/>
          </a:p>
        </p:txBody>
      </p:sp>
    </p:spTree>
    <p:extLst>
      <p:ext uri="{BB962C8B-B14F-4D97-AF65-F5344CB8AC3E}">
        <p14:creationId xmlns:p14="http://schemas.microsoft.com/office/powerpoint/2010/main" val="710238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0AF3CC-6558-4969-AFA9-2E4AE6982124}" type="datetimeFigureOut">
              <a:rPr lang="en-GB" smtClean="0"/>
              <a:t>15/10/2013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A6A867-A438-4E49-A541-121C429AFBAB}" type="slidenum">
              <a:rPr lang="en-GB" smtClean="0"/>
              <a:t>‹#›</a:t>
            </a:fld>
            <a:endParaRPr lang="en-GB"/>
          </a:p>
        </p:txBody>
      </p:sp>
    </p:spTree>
    <p:extLst>
      <p:ext uri="{BB962C8B-B14F-4D97-AF65-F5344CB8AC3E}">
        <p14:creationId xmlns:p14="http://schemas.microsoft.com/office/powerpoint/2010/main" val="1298669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0AF3CC-6558-4969-AFA9-2E4AE6982124}" type="datetimeFigureOut">
              <a:rPr lang="en-GB" smtClean="0"/>
              <a:t>15/10/2013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A6A867-A438-4E49-A541-121C429AFBAB}" type="slidenum">
              <a:rPr lang="en-GB" smtClean="0"/>
              <a:t>‹#›</a:t>
            </a:fld>
            <a:endParaRPr lang="en-GB"/>
          </a:p>
        </p:txBody>
      </p:sp>
    </p:spTree>
    <p:extLst>
      <p:ext uri="{BB962C8B-B14F-4D97-AF65-F5344CB8AC3E}">
        <p14:creationId xmlns:p14="http://schemas.microsoft.com/office/powerpoint/2010/main" val="4142748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AF3CC-6558-4969-AFA9-2E4AE6982124}" type="datetimeFigureOut">
              <a:rPr lang="en-GB" smtClean="0"/>
              <a:t>15/10/2013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CA6A867-A438-4E49-A541-121C429AFBAB}" type="slidenum">
              <a:rPr lang="en-GB" smtClean="0"/>
              <a:t>‹#›</a:t>
            </a:fld>
            <a:endParaRPr lang="en-GB"/>
          </a:p>
        </p:txBody>
      </p:sp>
    </p:spTree>
    <p:extLst>
      <p:ext uri="{BB962C8B-B14F-4D97-AF65-F5344CB8AC3E}">
        <p14:creationId xmlns:p14="http://schemas.microsoft.com/office/powerpoint/2010/main" val="292334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AF3CC-6558-4969-AFA9-2E4AE6982124}" type="datetimeFigureOut">
              <a:rPr lang="en-GB" smtClean="0"/>
              <a:t>15/10/2013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A6A867-A438-4E49-A541-121C429AFBAB}" type="slidenum">
              <a:rPr lang="en-GB" smtClean="0"/>
              <a:t>‹#›</a:t>
            </a:fld>
            <a:endParaRPr lang="en-GB"/>
          </a:p>
        </p:txBody>
      </p:sp>
    </p:spTree>
    <p:extLst>
      <p:ext uri="{BB962C8B-B14F-4D97-AF65-F5344CB8AC3E}">
        <p14:creationId xmlns:p14="http://schemas.microsoft.com/office/powerpoint/2010/main" val="38736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AF3CC-6558-4969-AFA9-2E4AE6982124}" type="datetimeFigureOut">
              <a:rPr lang="en-GB" smtClean="0"/>
              <a:t>15/10/2013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A6A867-A438-4E49-A541-121C429AFBAB}" type="slidenum">
              <a:rPr lang="en-GB" smtClean="0"/>
              <a:t>‹#›</a:t>
            </a:fld>
            <a:endParaRPr lang="en-GB"/>
          </a:p>
        </p:txBody>
      </p:sp>
    </p:spTree>
    <p:extLst>
      <p:ext uri="{BB962C8B-B14F-4D97-AF65-F5344CB8AC3E}">
        <p14:creationId xmlns:p14="http://schemas.microsoft.com/office/powerpoint/2010/main" val="2747264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AF3CC-6558-4969-AFA9-2E4AE6982124}" type="datetimeFigureOut">
              <a:rPr lang="en-GB" smtClean="0"/>
              <a:t>15/10/2013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6A867-A438-4E49-A541-121C429AFBAB}" type="slidenum">
              <a:rPr lang="en-GB" smtClean="0"/>
              <a:t>‹#›</a:t>
            </a:fld>
            <a:endParaRPr lang="en-GB"/>
          </a:p>
        </p:txBody>
      </p:sp>
    </p:spTree>
    <p:extLst>
      <p:ext uri="{BB962C8B-B14F-4D97-AF65-F5344CB8AC3E}">
        <p14:creationId xmlns:p14="http://schemas.microsoft.com/office/powerpoint/2010/main" val="3593749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frm=1&amp;source=images&amp;cd=&amp;cad=rja&amp;docid=XDQypR-Hjc392M&amp;tbnid=BF7Eao7Dw0aMsM:&amp;ved=0CAUQjRw&amp;url=http%3A%2F%2Fcharfade.deviantart.com%2Fart%2FCharfade-Coat-of-Arms-52351429&amp;ei=UmZdUu7VEaS07Qa7m4HIDQ&amp;bvm=bv.53899372,d.ZG4&amp;psig=AFQjCNFKuheWrIYHGtp8ty_9yBrRFBcJnQ&amp;ust=1381939142689253"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GB" dirty="0" smtClean="0"/>
              <a:t>Coat of Arms</a:t>
            </a:r>
            <a:endParaRPr lang="en-GB" dirty="0"/>
          </a:p>
        </p:txBody>
      </p:sp>
      <p:sp>
        <p:nvSpPr>
          <p:cNvPr id="3" name="Subtitle 2"/>
          <p:cNvSpPr>
            <a:spLocks noGrp="1"/>
          </p:cNvSpPr>
          <p:nvPr>
            <p:ph type="subTitle" idx="1"/>
          </p:nvPr>
        </p:nvSpPr>
        <p:spPr>
          <a:xfrm>
            <a:off x="1403648" y="4293096"/>
            <a:ext cx="6400800" cy="1752600"/>
          </a:xfrm>
        </p:spPr>
        <p:txBody>
          <a:bodyPr>
            <a:normAutofit fontScale="70000" lnSpcReduction="20000"/>
          </a:bodyPr>
          <a:lstStyle/>
          <a:p>
            <a:r>
              <a:rPr lang="en-GB" dirty="0" smtClean="0">
                <a:solidFill>
                  <a:srgbClr val="00B050"/>
                </a:solidFill>
              </a:rPr>
              <a:t>You </a:t>
            </a:r>
            <a:r>
              <a:rPr lang="en-GB" dirty="0">
                <a:solidFill>
                  <a:srgbClr val="00B050"/>
                </a:solidFill>
              </a:rPr>
              <a:t>will use the main character questionnaire to help you design a coat of arms or a shield that represents the main character. Then you will organize an oral report to discuss the novel and explain the coat of arms. Last, you will give your oral report in class. </a:t>
            </a:r>
          </a:p>
        </p:txBody>
      </p:sp>
      <p:pic>
        <p:nvPicPr>
          <p:cNvPr id="1026" name="Picture 2" descr="http://fc04.deviantart.net/fs10/f/2006/325/4/1/Coat_of_Arms_by_Kyle_moz.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098435">
            <a:off x="336306" y="263329"/>
            <a:ext cx="2886075"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3180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Preparation for Main Character Shield for Oral Book Report </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1</a:t>
            </a:r>
            <a:r>
              <a:rPr lang="en-GB" dirty="0"/>
              <a:t>. Choose one of the main characters from a story to feature on a coat of arms. </a:t>
            </a:r>
          </a:p>
          <a:p>
            <a:endParaRPr lang="en-GB" dirty="0" smtClean="0"/>
          </a:p>
          <a:p>
            <a:pPr marL="0" indent="0">
              <a:buNone/>
            </a:pPr>
            <a:r>
              <a:rPr lang="en-GB" dirty="0" smtClean="0"/>
              <a:t>2</a:t>
            </a:r>
            <a:r>
              <a:rPr lang="en-GB" dirty="0"/>
              <a:t>. Complete the following questionnaire for generating the symbols or pictures for your coat of arms. You can also research symbols, </a:t>
            </a:r>
            <a:r>
              <a:rPr lang="en-GB" dirty="0" smtClean="0"/>
              <a:t>colours </a:t>
            </a:r>
            <a:r>
              <a:rPr lang="en-GB" dirty="0"/>
              <a:t>and designs for a coat of arms to create the shield. </a:t>
            </a:r>
          </a:p>
          <a:p>
            <a:endParaRPr lang="en-GB" dirty="0" smtClean="0"/>
          </a:p>
          <a:p>
            <a:pPr marL="0" indent="0">
              <a:buNone/>
            </a:pPr>
            <a:r>
              <a:rPr lang="en-GB" dirty="0" smtClean="0"/>
              <a:t>3</a:t>
            </a:r>
            <a:r>
              <a:rPr lang="en-GB" dirty="0"/>
              <a:t>. Construct the shield out </a:t>
            </a:r>
            <a:r>
              <a:rPr lang="en-GB" dirty="0" smtClean="0"/>
              <a:t>of card or </a:t>
            </a:r>
            <a:r>
              <a:rPr lang="en-GB" dirty="0"/>
              <a:t>other suitable materials. The title of the book and character’s name must be on the front of the shield. There should be a minimum of six items on the shield. The shield should be </a:t>
            </a:r>
            <a:r>
              <a:rPr lang="en-GB" dirty="0" smtClean="0"/>
              <a:t>colourful</a:t>
            </a:r>
            <a:r>
              <a:rPr lang="en-GB" dirty="0"/>
              <a:t>, creative and neat. </a:t>
            </a:r>
          </a:p>
        </p:txBody>
      </p:sp>
    </p:spTree>
    <p:extLst>
      <p:ext uri="{BB962C8B-B14F-4D97-AF65-F5344CB8AC3E}">
        <p14:creationId xmlns:p14="http://schemas.microsoft.com/office/powerpoint/2010/main" val="629933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Autofit/>
          </a:bodyPr>
          <a:lstStyle/>
          <a:p>
            <a:r>
              <a:rPr lang="en-GB" sz="3200" dirty="0" smtClean="0"/>
              <a:t>Character Questionnaire</a:t>
            </a:r>
            <a:endParaRPr lang="en-GB" sz="3200" dirty="0"/>
          </a:p>
        </p:txBody>
      </p:sp>
      <p:sp>
        <p:nvSpPr>
          <p:cNvPr id="3" name="Content Placeholder 2"/>
          <p:cNvSpPr>
            <a:spLocks noGrp="1"/>
          </p:cNvSpPr>
          <p:nvPr>
            <p:ph idx="1"/>
          </p:nvPr>
        </p:nvSpPr>
        <p:spPr>
          <a:xfrm>
            <a:off x="179512" y="764704"/>
            <a:ext cx="8856984" cy="5472608"/>
          </a:xfrm>
        </p:spPr>
        <p:txBody>
          <a:bodyPr>
            <a:noAutofit/>
          </a:bodyPr>
          <a:lstStyle/>
          <a:p>
            <a:pPr marL="0" indent="0">
              <a:buNone/>
            </a:pPr>
            <a:r>
              <a:rPr lang="en-GB" sz="2000" dirty="0" smtClean="0"/>
              <a:t>1.  What </a:t>
            </a:r>
            <a:r>
              <a:rPr lang="en-GB" sz="2000" dirty="0"/>
              <a:t>is the main character passionate about in the story? Is it a sport, friend, hobby, car, etc.? (Example: silver </a:t>
            </a:r>
            <a:r>
              <a:rPr lang="en-GB" sz="2000" dirty="0" smtClean="0"/>
              <a:t>coin </a:t>
            </a:r>
            <a:r>
              <a:rPr lang="en-GB" sz="2000" dirty="0"/>
              <a:t>-- His father gave him the coin before he died.) </a:t>
            </a:r>
          </a:p>
          <a:p>
            <a:pPr marL="0" indent="0">
              <a:buNone/>
            </a:pPr>
            <a:endParaRPr lang="en-GB" sz="2000" dirty="0" smtClean="0"/>
          </a:p>
          <a:p>
            <a:pPr marL="0" indent="0">
              <a:buNone/>
            </a:pPr>
            <a:r>
              <a:rPr lang="en-GB" sz="2000" dirty="0" smtClean="0"/>
              <a:t>2</a:t>
            </a:r>
            <a:r>
              <a:rPr lang="en-GB" sz="2000" dirty="0"/>
              <a:t>. What item is important to the main character? Or, what item represents the character the best? (Example</a:t>
            </a:r>
            <a:r>
              <a:rPr lang="en-GB" sz="2000" dirty="0" smtClean="0"/>
              <a:t>: football -- </a:t>
            </a:r>
            <a:r>
              <a:rPr lang="en-GB" sz="2000" dirty="0"/>
              <a:t>Dan spends most afternoons playing </a:t>
            </a:r>
            <a:r>
              <a:rPr lang="en-GB" sz="2000" dirty="0" smtClean="0"/>
              <a:t>football</a:t>
            </a:r>
            <a:r>
              <a:rPr lang="en-GB" sz="2000" dirty="0"/>
              <a:t>.) </a:t>
            </a:r>
          </a:p>
          <a:p>
            <a:pPr marL="0" indent="0">
              <a:buNone/>
            </a:pPr>
            <a:endParaRPr lang="en-GB" sz="2000" dirty="0" smtClean="0"/>
          </a:p>
          <a:p>
            <a:pPr marL="0" indent="0">
              <a:buNone/>
            </a:pPr>
            <a:r>
              <a:rPr lang="en-GB" sz="2000" dirty="0" smtClean="0"/>
              <a:t>3</a:t>
            </a:r>
            <a:r>
              <a:rPr lang="en-GB" sz="2000" dirty="0"/>
              <a:t>. What is one word that describes the main character? (Example: butterfly – Dan goes through a huge change for the better in the story.) </a:t>
            </a:r>
          </a:p>
          <a:p>
            <a:endParaRPr lang="en-GB" sz="2000" dirty="0" smtClean="0"/>
          </a:p>
          <a:p>
            <a:pPr marL="0" indent="0">
              <a:buNone/>
            </a:pPr>
            <a:r>
              <a:rPr lang="en-GB" sz="2000" dirty="0" smtClean="0"/>
              <a:t>4</a:t>
            </a:r>
            <a:r>
              <a:rPr lang="en-GB" sz="2000" dirty="0"/>
              <a:t>. What is one emotion that the character feels intensely or feels throughout the story? (Example: Nervousness -- Dan waits to find out if he makes the school basketball team.) </a:t>
            </a:r>
          </a:p>
          <a:p>
            <a:endParaRPr lang="en-GB" sz="2000" dirty="0" smtClean="0"/>
          </a:p>
          <a:p>
            <a:pPr marL="0" indent="0">
              <a:buNone/>
            </a:pPr>
            <a:endParaRPr lang="en-GB" sz="2000" dirty="0"/>
          </a:p>
        </p:txBody>
      </p:sp>
    </p:spTree>
    <p:extLst>
      <p:ext uri="{BB962C8B-B14F-4D97-AF65-F5344CB8AC3E}">
        <p14:creationId xmlns:p14="http://schemas.microsoft.com/office/powerpoint/2010/main" val="2364069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Questionnaire continued…</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smtClean="0"/>
              <a:t>5.  </a:t>
            </a:r>
            <a:r>
              <a:rPr lang="en-GB" dirty="0" smtClean="0"/>
              <a:t>What is the main character’s favourite colour? Or, what colour represents the character best? (Example: blue – Dan loves the sky and ocean water.) </a:t>
            </a:r>
          </a:p>
          <a:p>
            <a:endParaRPr lang="en-GB" dirty="0" smtClean="0"/>
          </a:p>
          <a:p>
            <a:pPr marL="0" indent="0">
              <a:buNone/>
            </a:pPr>
            <a:r>
              <a:rPr lang="en-GB" dirty="0" smtClean="0"/>
              <a:t>6. What is the main character’s favourite song? If one song could represent the main character, what would it be? (Example: You Are My Sunshine -- Dan finally finds a friend who can help him with his problems.) </a:t>
            </a:r>
          </a:p>
          <a:p>
            <a:endParaRPr lang="en-GB" dirty="0" smtClean="0"/>
          </a:p>
          <a:p>
            <a:pPr marL="0" indent="0">
              <a:buNone/>
            </a:pPr>
            <a:r>
              <a:rPr lang="en-GB" dirty="0" smtClean="0"/>
              <a:t>7. What type of pet does the main character have? Or, what animal is most like the main character? (Example: Panther – Dan is a very fast runner.) </a:t>
            </a:r>
          </a:p>
          <a:p>
            <a:pPr marL="0" indent="0">
              <a:buNone/>
            </a:pPr>
            <a:endParaRPr lang="en-GB" dirty="0" smtClean="0"/>
          </a:p>
          <a:p>
            <a:pPr marL="0" indent="0">
              <a:buNone/>
            </a:pPr>
            <a:r>
              <a:rPr lang="en-GB" dirty="0" smtClean="0"/>
              <a:t>8. What plant is most like the main character? (Example: cactus -- Dan is prickly like a cactus because he enjoys arguing.) </a:t>
            </a:r>
          </a:p>
          <a:p>
            <a:pPr marL="0" indent="0">
              <a:buNone/>
            </a:pPr>
            <a:endParaRPr lang="en-GB" dirty="0"/>
          </a:p>
          <a:p>
            <a:endParaRPr lang="en-GB" dirty="0"/>
          </a:p>
          <a:p>
            <a:pPr marL="0" indent="0">
              <a:buNone/>
            </a:pPr>
            <a:r>
              <a:rPr lang="en-US" dirty="0"/>
              <a:t>9. What season does the main character like best? Or, what season best represents the main character? (Example: Summer – Dan loves to run on the beach and play basketball in the sun.) </a:t>
            </a:r>
          </a:p>
          <a:p>
            <a:endParaRPr lang="en-GB" dirty="0"/>
          </a:p>
        </p:txBody>
      </p:sp>
    </p:spTree>
    <p:extLst>
      <p:ext uri="{BB962C8B-B14F-4D97-AF65-F5344CB8AC3E}">
        <p14:creationId xmlns:p14="http://schemas.microsoft.com/office/powerpoint/2010/main" val="2570634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497</Words>
  <Application>Microsoft Office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Coat of Arms</vt:lpstr>
      <vt:lpstr>Preparation for Main Character Shield for Oral Book Report </vt:lpstr>
      <vt:lpstr>Character Questionnaire</vt:lpstr>
      <vt:lpstr>Questionnaire continued…</vt:lpstr>
    </vt:vector>
  </TitlesOfParts>
  <Company>T&amp;W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Coat of Arms</dc:title>
  <dc:creator>7890-+</dc:creator>
  <cp:lastModifiedBy>7890-+</cp:lastModifiedBy>
  <cp:revision>2</cp:revision>
  <dcterms:created xsi:type="dcterms:W3CDTF">2013-10-15T15:58:36Z</dcterms:created>
  <dcterms:modified xsi:type="dcterms:W3CDTF">2013-10-15T16:08:36Z</dcterms:modified>
</cp:coreProperties>
</file>